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regular.fntdata"/><Relationship Id="rId14" Type="http://schemas.openxmlformats.org/officeDocument/2006/relationships/slide" Target="slides/slide10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Lat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Relationship Id="rId6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8.png"/><Relationship Id="rId5" Type="http://schemas.openxmlformats.org/officeDocument/2006/relationships/image" Target="../media/image10.png"/><Relationship Id="rId6" Type="http://schemas.openxmlformats.org/officeDocument/2006/relationships/image" Target="../media/image04.png"/><Relationship Id="rId7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4372200"/>
            <a:ext cx="8520600" cy="77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Mechanical and Thermal Design of LunaH-Map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5721200" y="55900"/>
            <a:ext cx="33453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Robert Amzler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Mentor: Dr. Craig Hardgrove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298175" y="391350"/>
            <a:ext cx="4006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Thank you.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555600"/>
            <a:ext cx="46278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Lunar Polar Hydrogen Mapper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389600"/>
            <a:ext cx="46278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25450" lvl="0" marL="457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3100">
                <a:latin typeface="Lato"/>
                <a:ea typeface="Lato"/>
                <a:cs typeface="Lato"/>
                <a:sym typeface="Lato"/>
              </a:rPr>
              <a:t>6U Cubesat </a:t>
            </a:r>
          </a:p>
          <a:p>
            <a:pPr indent="-425450" lvl="0" marL="457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3100">
                <a:latin typeface="Lato"/>
                <a:ea typeface="Lato"/>
                <a:cs typeface="Lato"/>
                <a:sym typeface="Lato"/>
              </a:rPr>
              <a:t>Launching in 2018</a:t>
            </a:r>
          </a:p>
          <a:p>
            <a:pPr indent="-425450" lvl="0" marL="457200" rtl="0"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3100">
                <a:latin typeface="Lato"/>
                <a:ea typeface="Lato"/>
                <a:cs typeface="Lato"/>
                <a:sym typeface="Lato"/>
              </a:rPr>
              <a:t>Map hydrogen using neutron spectrometer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877" y="1001025"/>
            <a:ext cx="3334124" cy="368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4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LunaH-Map</a:t>
            </a:r>
            <a:r>
              <a:rPr lang="en"/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Spacecraft</a:t>
            </a:r>
          </a:p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72" name="Shape 72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334025"/>
            <a:ext cx="6572248" cy="3139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Structure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1850" y="555600"/>
            <a:ext cx="3912149" cy="44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2050" y="508387"/>
            <a:ext cx="3912149" cy="458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Structural Design Evolution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5300"/>
            <a:ext cx="3437724" cy="20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875" y="2045312"/>
            <a:ext cx="3331826" cy="20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7699" y="1863014"/>
            <a:ext cx="3632599" cy="239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11700" y="1251350"/>
            <a:ext cx="7438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Starting from design guidelines, moving towards the final flight model. 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1132062" y="4202825"/>
            <a:ext cx="1173600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Specs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4121187" y="4246025"/>
            <a:ext cx="144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Components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611950" y="4284725"/>
            <a:ext cx="14241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Structure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Current Obstacles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389600"/>
            <a:ext cx="38394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Limited interior volume</a:t>
            </a:r>
          </a:p>
          <a:p>
            <a:pPr indent="-3429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Science vs. engineering</a:t>
            </a:r>
          </a:p>
          <a:p>
            <a:pPr indent="-342900" lvl="0" marL="457200">
              <a:lnSpc>
                <a:spcPct val="200000"/>
              </a:lnSpc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SLS restrictions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4950" y="919262"/>
            <a:ext cx="3610050" cy="33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Thermal Analysis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6144" y="1017725"/>
            <a:ext cx="5118867" cy="34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389600"/>
            <a:ext cx="36669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Small platform = big obstacles</a:t>
            </a:r>
          </a:p>
          <a:p>
            <a:pPr indent="-3302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Temperature swings in orbit</a:t>
            </a:r>
          </a:p>
          <a:p>
            <a:pPr indent="-330200" lvl="0" marL="457200" rtl="0">
              <a:lnSpc>
                <a:spcPct val="200000"/>
              </a:lnSpc>
              <a:spcBef>
                <a:spcPts val="0"/>
              </a:spcBef>
              <a:buSzPct val="100000"/>
              <a:buFont typeface="Lato"/>
              <a:buChar char="-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Significant heat generation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Future Plans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Continue working with vendors to fit volume constraints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Structure: design, analyze, and refine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Perform vibration and shock testing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Further refining thermal models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Acknowledgments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JPL, RMD, Busek, and many other vendors for their collaboration. 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Dr. Craig Hardgrove, Igor</a:t>
            </a:r>
            <a:r>
              <a:rPr lang="en" sz="140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Lazbin, and Valentin Ivanitski for their mentorship.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buClr>
                <a:srgbClr val="333333"/>
              </a:buClr>
              <a:buFont typeface="Lato"/>
              <a:buChar char="-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ASU NASA Space Grant for this incredible opportunity.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3379800" y="4689325"/>
            <a:ext cx="2384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Space Grant Symposium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50" y="3450"/>
            <a:ext cx="469660" cy="48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6627" y="57150"/>
            <a:ext cx="1028380" cy="428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